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 Mon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Mon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RobotoMon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Mono-bold.fntdata"/><Relationship Id="rId6" Type="http://schemas.openxmlformats.org/officeDocument/2006/relationships/slide" Target="slides/slide1.xml"/><Relationship Id="rId18" Type="http://schemas.openxmlformats.org/officeDocument/2006/relationships/font" Target="fonts/RobotoMon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cb9b6a725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0cb9b6a725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0cb9b6a725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0cb9b6a725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0cb9b6a725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0cb9b6a725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cb9b6a72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cb9b6a72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cb9b6a725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cb9b6a725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cb9b6a725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cb9b6a725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cb9b6a725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cb9b6a725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cb9b6a725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cb9b6a725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cb9b6a725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0cb9b6a725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cb9b6a725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0cb9b6a725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cb9b6a725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cb9b6a725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the Web &amp; HTML Basics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Development Essentials - Session 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Hands-On Activity</a:t>
            </a:r>
            <a:endParaRPr sz="2500"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Goal</a:t>
            </a:r>
            <a:r>
              <a:rPr lang="en" sz="1100">
                <a:solidFill>
                  <a:schemeClr val="dk1"/>
                </a:solidFill>
              </a:rPr>
              <a:t>: Create a basic HTML page with a heading, and paragraph.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Adding heading &lt;h1&gt; and paragraph &lt;p&gt;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Save and view it in your browser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Share Your Work</a:t>
            </a:r>
            <a:r>
              <a:rPr lang="en" sz="1100">
                <a:solidFill>
                  <a:schemeClr val="dk1"/>
                </a:solidFill>
              </a:rPr>
              <a:t>: Show your code to the instructor if you need help!</a:t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Summary</a:t>
            </a:r>
            <a:endParaRPr sz="2500"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What We Learned Today</a:t>
            </a:r>
            <a:r>
              <a:rPr lang="en" sz="1100">
                <a:solidFill>
                  <a:schemeClr val="dk1"/>
                </a:solidFill>
              </a:rPr>
              <a:t>: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The basics of how the web works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HTML structure and elements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Created our first webpage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Questions?</a:t>
            </a:r>
            <a:endParaRPr sz="2500"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Q&amp;A Session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Any questions before we wrap up?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Thank You &amp; See You in the Next Class!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Course Overview</a:t>
            </a:r>
            <a:endParaRPr sz="25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Welcome to Web Development Essentials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Course duration: 8 weeks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Topics: HTML, CSS, JavaScript basics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Focus: Building the foundations of web development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Learning Outcomes for Today's Session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Understand how the web works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Learn the basics of HTML and its structure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Create your first webpage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How the Web Works</a:t>
            </a:r>
            <a:endParaRPr sz="250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Client-Server Model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Client</a:t>
            </a:r>
            <a:r>
              <a:rPr lang="en" sz="1100">
                <a:solidFill>
                  <a:schemeClr val="dk1"/>
                </a:solidFill>
              </a:rPr>
              <a:t>: Your web browser (e.g., Chrome, Firefox)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Server</a:t>
            </a:r>
            <a:r>
              <a:rPr lang="en" sz="1100">
                <a:solidFill>
                  <a:schemeClr val="dk1"/>
                </a:solidFill>
              </a:rPr>
              <a:t>: Stores and serves websites (e.g., Google servers)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Request/Response</a:t>
            </a:r>
            <a:r>
              <a:rPr lang="en" sz="1100">
                <a:solidFill>
                  <a:schemeClr val="dk1"/>
                </a:solidFill>
              </a:rPr>
              <a:t>: Client sends a request, server sends back a response (HTML, CSS, JS)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Web Protocols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HTTP/HTTPS: How data is transferred across the web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URL: The address for a webpage</a:t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Introduction to Web Technologies</a:t>
            </a:r>
            <a:endParaRPr sz="2500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HTML (HyperText Markup Language)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The structure and content of web pages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CSS (Cascading Style Sheets)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Styling and layout of web pages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JavaScript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Adding interactivity to web pages</a:t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Development Environment Setup</a:t>
            </a:r>
            <a:endParaRPr sz="2500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Tools You’ll Need: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Code Editor</a:t>
            </a:r>
            <a:r>
              <a:rPr lang="en" sz="1100">
                <a:solidFill>
                  <a:schemeClr val="dk1"/>
                </a:solidFill>
              </a:rPr>
              <a:t>: VS Code (recommended)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Browser</a:t>
            </a:r>
            <a:r>
              <a:rPr lang="en" sz="1100">
                <a:solidFill>
                  <a:schemeClr val="dk1"/>
                </a:solidFill>
              </a:rPr>
              <a:t>: Chrome, Firefox, etc.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Developer Tools</a:t>
            </a:r>
            <a:r>
              <a:rPr lang="en" sz="1100">
                <a:solidFill>
                  <a:schemeClr val="dk1"/>
                </a:solidFill>
              </a:rPr>
              <a:t>: Inspecting elements, console for JavaScript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Installing VS Code</a:t>
            </a:r>
            <a:r>
              <a:rPr lang="en" sz="1100">
                <a:solidFill>
                  <a:schemeClr val="dk1"/>
                </a:solidFill>
              </a:rPr>
              <a:t> (Quick Walkthrough)</a:t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What is HTML?</a:t>
            </a:r>
            <a:endParaRPr sz="2500"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Definition</a:t>
            </a:r>
            <a:r>
              <a:rPr lang="en" sz="1100">
                <a:solidFill>
                  <a:schemeClr val="dk1"/>
                </a:solidFill>
              </a:rPr>
              <a:t>: HTML is the standard markup language for creating web pages.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HTML Elements</a:t>
            </a:r>
            <a:r>
              <a:rPr lang="en" sz="1100">
                <a:solidFill>
                  <a:schemeClr val="dk1"/>
                </a:solidFill>
              </a:rPr>
              <a:t>: Tags that define the structure and content (e.g.,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&lt;h1&gt;</a:t>
            </a:r>
            <a:r>
              <a:rPr lang="en" sz="1100">
                <a:solidFill>
                  <a:schemeClr val="dk1"/>
                </a:solidFill>
              </a:rPr>
              <a:t>,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&lt;p&gt;</a:t>
            </a:r>
            <a:r>
              <a:rPr lang="en" sz="1100">
                <a:solidFill>
                  <a:schemeClr val="dk1"/>
                </a:solidFill>
              </a:rPr>
              <a:t>,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&lt;a&gt;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Anatomy of an HTML Element</a:t>
            </a:r>
            <a:r>
              <a:rPr lang="en" sz="1100">
                <a:solidFill>
                  <a:schemeClr val="dk1"/>
                </a:solidFill>
              </a:rPr>
              <a:t>: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&lt;tagname&gt; Content &lt;/tagname&gt;</a:t>
            </a:r>
            <a:endParaRPr sz="11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Example: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&lt;p&gt;Hello World!&lt;/p&gt;</a:t>
            </a:r>
            <a:endParaRPr sz="11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Basic Structure of an HTML Document</a:t>
            </a:r>
            <a:endParaRPr sz="2500"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The Basic Skeleton</a:t>
            </a:r>
            <a:r>
              <a:rPr lang="en" sz="1100">
                <a:solidFill>
                  <a:schemeClr val="dk1"/>
                </a:solidFill>
              </a:rPr>
              <a:t>: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Doctype</a:t>
            </a:r>
            <a:r>
              <a:rPr lang="en" sz="1100">
                <a:solidFill>
                  <a:schemeClr val="dk1"/>
                </a:solidFill>
              </a:rPr>
              <a:t>: Defines the document type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HTML Tag</a:t>
            </a:r>
            <a:r>
              <a:rPr lang="en" sz="1100">
                <a:solidFill>
                  <a:schemeClr val="dk1"/>
                </a:solidFill>
              </a:rPr>
              <a:t>: Wraps the entire content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Head</a:t>
            </a:r>
            <a:r>
              <a:rPr lang="en" sz="1100">
                <a:solidFill>
                  <a:schemeClr val="dk1"/>
                </a:solidFill>
              </a:rPr>
              <a:t>: Contains metadata (e.g., title, links)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Body</a:t>
            </a:r>
            <a:r>
              <a:rPr lang="en" sz="1100">
                <a:solidFill>
                  <a:schemeClr val="dk1"/>
                </a:solidFill>
              </a:rPr>
              <a:t>: Contains the visible content</a:t>
            </a:r>
            <a:endParaRPr b="1" sz="1100">
              <a:solidFill>
                <a:schemeClr val="dk1"/>
              </a:solidFill>
            </a:endParaRPr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8202" y="1152477"/>
            <a:ext cx="4997500" cy="294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Common HTML Tags</a:t>
            </a:r>
            <a:endParaRPr sz="2500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Headings</a:t>
            </a:r>
            <a:r>
              <a:rPr lang="en" sz="1100">
                <a:solidFill>
                  <a:schemeClr val="dk1"/>
                </a:solidFill>
              </a:rPr>
              <a:t>: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&lt;h1&gt;</a:t>
            </a:r>
            <a:r>
              <a:rPr lang="en" sz="1100">
                <a:solidFill>
                  <a:schemeClr val="dk1"/>
                </a:solidFill>
              </a:rPr>
              <a:t> to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&lt;h6&gt;</a:t>
            </a:r>
            <a:r>
              <a:rPr lang="en" sz="1100">
                <a:solidFill>
                  <a:schemeClr val="dk1"/>
                </a:solidFill>
              </a:rPr>
              <a:t> (Defines titles and subtitles)</a:t>
            </a:r>
            <a:endParaRPr sz="1100">
              <a:solidFill>
                <a:schemeClr val="dk1"/>
              </a:solidFill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Paragraph</a:t>
            </a:r>
            <a:r>
              <a:rPr lang="en" sz="1100">
                <a:solidFill>
                  <a:schemeClr val="dk1"/>
                </a:solidFill>
              </a:rPr>
              <a:t>: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&lt;p&gt;</a:t>
            </a:r>
            <a:r>
              <a:rPr lang="en" sz="1100">
                <a:solidFill>
                  <a:schemeClr val="dk1"/>
                </a:solidFill>
              </a:rPr>
              <a:t> (Defines blocks of text)</a:t>
            </a:r>
            <a:endParaRPr sz="1100">
              <a:solidFill>
                <a:schemeClr val="dk1"/>
              </a:solidFill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Links</a:t>
            </a:r>
            <a:r>
              <a:rPr lang="en" sz="1100">
                <a:solidFill>
                  <a:schemeClr val="dk1"/>
                </a:solidFill>
              </a:rPr>
              <a:t>: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&lt;a href="url"&gt;</a:t>
            </a:r>
            <a:r>
              <a:rPr lang="en" sz="1100">
                <a:solidFill>
                  <a:schemeClr val="dk1"/>
                </a:solidFill>
              </a:rPr>
              <a:t> (Hyperlinks)</a:t>
            </a:r>
            <a:endParaRPr sz="1100">
              <a:solidFill>
                <a:schemeClr val="dk1"/>
              </a:solidFill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Images</a:t>
            </a:r>
            <a:r>
              <a:rPr lang="en" sz="1100">
                <a:solidFill>
                  <a:schemeClr val="dk1"/>
                </a:solidFill>
              </a:rPr>
              <a:t>: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&lt;img src="url" alt="description"&gt;</a:t>
            </a:r>
            <a:endParaRPr sz="11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Lists</a:t>
            </a:r>
            <a:r>
              <a:rPr lang="en" sz="1100">
                <a:solidFill>
                  <a:schemeClr val="dk1"/>
                </a:solidFill>
              </a:rPr>
              <a:t>: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Ordered list: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&lt;ol&gt;</a:t>
            </a:r>
            <a:endParaRPr sz="11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Unordered list: 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&lt;ul&gt;</a:t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Creating Your First Webpage</a:t>
            </a:r>
            <a:endParaRPr sz="2500"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286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Live Demo: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Open VS Code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Create a simple HTML file (</a:t>
            </a:r>
            <a:r>
              <a:rPr lang="en" sz="11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index.html</a:t>
            </a:r>
            <a:r>
              <a:rPr lang="en" sz="1100">
                <a:solidFill>
                  <a:schemeClr val="dk1"/>
                </a:solidFill>
              </a:rPr>
              <a:t>)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Add basic structure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Save and open in browser to view your first webpage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Sample HTML</a:t>
            </a:r>
            <a:r>
              <a:rPr lang="en" sz="1100">
                <a:solidFill>
                  <a:schemeClr val="dk1"/>
                </a:solidFill>
              </a:rPr>
              <a:t>:</a:t>
            </a:r>
            <a:endParaRPr b="1" sz="1100">
              <a:solidFill>
                <a:schemeClr val="dk1"/>
              </a:solidFill>
            </a:endParaRPr>
          </a:p>
        </p:txBody>
      </p:sp>
      <p:pic>
        <p:nvPicPr>
          <p:cNvPr id="105" name="Google Shape;10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900" y="2832588"/>
            <a:ext cx="5105400" cy="157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